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328" r:id="rId2"/>
    <p:sldId id="361" r:id="rId3"/>
    <p:sldId id="321" r:id="rId4"/>
    <p:sldId id="338" r:id="rId5"/>
    <p:sldId id="332" r:id="rId6"/>
    <p:sldId id="333" r:id="rId7"/>
    <p:sldId id="334" r:id="rId8"/>
    <p:sldId id="335" r:id="rId9"/>
    <p:sldId id="342" r:id="rId10"/>
    <p:sldId id="354" r:id="rId11"/>
    <p:sldId id="341" r:id="rId12"/>
    <p:sldId id="357" r:id="rId13"/>
    <p:sldId id="343" r:id="rId14"/>
    <p:sldId id="340" r:id="rId15"/>
    <p:sldId id="339" r:id="rId16"/>
    <p:sldId id="344" r:id="rId17"/>
    <p:sldId id="347" r:id="rId18"/>
    <p:sldId id="345" r:id="rId19"/>
    <p:sldId id="346" r:id="rId20"/>
    <p:sldId id="349" r:id="rId21"/>
    <p:sldId id="351" r:id="rId22"/>
    <p:sldId id="348" r:id="rId23"/>
    <p:sldId id="350" r:id="rId24"/>
    <p:sldId id="352" r:id="rId25"/>
    <p:sldId id="353" r:id="rId26"/>
    <p:sldId id="337" r:id="rId27"/>
    <p:sldId id="358" r:id="rId28"/>
    <p:sldId id="359" r:id="rId29"/>
    <p:sldId id="360" r:id="rId30"/>
    <p:sldId id="336" r:id="rId31"/>
    <p:sldId id="297" r:id="rId32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35"/>
    </p:embeddedFont>
    <p:embeddedFont>
      <p:font typeface="맑은 고딕" panose="020B0503020000020004" pitchFamily="34" charset="-127"/>
      <p:regular r:id="rId36"/>
      <p:bold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alibri Light" panose="020F0302020204030204" pitchFamily="34" charset="0"/>
      <p:regular r:id="rId42"/>
      <p:italic r:id="rId4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343D"/>
    <a:srgbClr val="33B7C6"/>
    <a:srgbClr val="12647C"/>
    <a:srgbClr val="FE3700"/>
    <a:srgbClr val="D4DBE1"/>
    <a:srgbClr val="B3B488"/>
    <a:srgbClr val="27271F"/>
    <a:srgbClr val="566642"/>
    <a:srgbClr val="663300"/>
    <a:srgbClr val="353A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94" autoAdjust="0"/>
    <p:restoredTop sz="94813" autoAdjust="0"/>
  </p:normalViewPr>
  <p:slideViewPr>
    <p:cSldViewPr>
      <p:cViewPr>
        <p:scale>
          <a:sx n="127" d="100"/>
          <a:sy n="127" d="100"/>
        </p:scale>
        <p:origin x="1520" y="-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048" y="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42" Type="http://schemas.openxmlformats.org/officeDocument/2006/relationships/font" Target="fonts/font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1815B9-A6C3-4743-8DFA-41024A44BBFE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9CFCB833-6AE3-414F-8197-48EB4DC44A28}">
      <dgm:prSet phldrT="[Text]"/>
      <dgm:spPr/>
      <dgm:t>
        <a:bodyPr/>
        <a:lstStyle/>
        <a:p>
          <a:r>
            <a:rPr lang="en-GB" dirty="0"/>
            <a:t>Data Wrangling</a:t>
          </a:r>
        </a:p>
      </dgm:t>
    </dgm:pt>
    <dgm:pt modelId="{6F69716C-3AE8-1B4D-85C8-D5ECCDB51C9A}" type="parTrans" cxnId="{DD4AD843-909A-CD43-A45A-2BEE49D8B081}">
      <dgm:prSet/>
      <dgm:spPr/>
      <dgm:t>
        <a:bodyPr/>
        <a:lstStyle/>
        <a:p>
          <a:endParaRPr lang="en-GB"/>
        </a:p>
      </dgm:t>
    </dgm:pt>
    <dgm:pt modelId="{52986B8E-81E2-7343-A996-6169DA096DA1}" type="sibTrans" cxnId="{DD4AD843-909A-CD43-A45A-2BEE49D8B081}">
      <dgm:prSet/>
      <dgm:spPr/>
      <dgm:t>
        <a:bodyPr/>
        <a:lstStyle/>
        <a:p>
          <a:endParaRPr lang="en-GB"/>
        </a:p>
      </dgm:t>
    </dgm:pt>
    <dgm:pt modelId="{DB6FD4CD-B10C-2247-810E-2081E6472FE4}">
      <dgm:prSet phldrT="[Text]"/>
      <dgm:spPr/>
      <dgm:t>
        <a:bodyPr/>
        <a:lstStyle/>
        <a:p>
          <a:r>
            <a:rPr lang="en-GB" dirty="0"/>
            <a:t>Data Exploration and Visualization</a:t>
          </a:r>
        </a:p>
      </dgm:t>
    </dgm:pt>
    <dgm:pt modelId="{7B364B18-319E-DE40-B5F4-E7DB743DAD5F}" type="parTrans" cxnId="{1731A9C8-084C-6442-85CB-73ADABCB1760}">
      <dgm:prSet/>
      <dgm:spPr/>
      <dgm:t>
        <a:bodyPr/>
        <a:lstStyle/>
        <a:p>
          <a:endParaRPr lang="en-GB"/>
        </a:p>
      </dgm:t>
    </dgm:pt>
    <dgm:pt modelId="{268BEFA9-C74B-4E4A-B07A-A1545BABC86D}" type="sibTrans" cxnId="{1731A9C8-084C-6442-85CB-73ADABCB1760}">
      <dgm:prSet/>
      <dgm:spPr/>
      <dgm:t>
        <a:bodyPr/>
        <a:lstStyle/>
        <a:p>
          <a:endParaRPr lang="en-GB"/>
        </a:p>
      </dgm:t>
    </dgm:pt>
    <dgm:pt modelId="{540F72C5-9037-9B43-96B8-02B73DA7A65F}">
      <dgm:prSet phldrT="[Text]"/>
      <dgm:spPr/>
      <dgm:t>
        <a:bodyPr/>
        <a:lstStyle/>
        <a:p>
          <a:r>
            <a:rPr lang="en-GB" dirty="0"/>
            <a:t>Feature Engineering</a:t>
          </a:r>
        </a:p>
      </dgm:t>
    </dgm:pt>
    <dgm:pt modelId="{2DCDC652-5D11-FF42-B4CF-6EBFB665E5DB}" type="parTrans" cxnId="{93A5269F-3F6E-8C42-B3FF-20E9E32D8F32}">
      <dgm:prSet/>
      <dgm:spPr/>
      <dgm:t>
        <a:bodyPr/>
        <a:lstStyle/>
        <a:p>
          <a:endParaRPr lang="en-GB"/>
        </a:p>
      </dgm:t>
    </dgm:pt>
    <dgm:pt modelId="{F0A443E9-BC40-DE48-B373-53F7F618D021}" type="sibTrans" cxnId="{93A5269F-3F6E-8C42-B3FF-20E9E32D8F32}">
      <dgm:prSet/>
      <dgm:spPr/>
      <dgm:t>
        <a:bodyPr/>
        <a:lstStyle/>
        <a:p>
          <a:endParaRPr lang="en-GB"/>
        </a:p>
      </dgm:t>
    </dgm:pt>
    <dgm:pt modelId="{6F2B7C47-A3B3-F64D-ADA9-2A989519341F}">
      <dgm:prSet/>
      <dgm:spPr/>
      <dgm:t>
        <a:bodyPr/>
        <a:lstStyle/>
        <a:p>
          <a:r>
            <a:rPr lang="en-GB" dirty="0"/>
            <a:t>Model Training and Evaluation</a:t>
          </a:r>
        </a:p>
      </dgm:t>
    </dgm:pt>
    <dgm:pt modelId="{F10F84E9-F583-0946-9C70-2B814A85CDE8}" type="parTrans" cxnId="{7CA46B28-AAF3-3747-99EE-0EF12954D954}">
      <dgm:prSet/>
      <dgm:spPr/>
      <dgm:t>
        <a:bodyPr/>
        <a:lstStyle/>
        <a:p>
          <a:endParaRPr lang="en-GB"/>
        </a:p>
      </dgm:t>
    </dgm:pt>
    <dgm:pt modelId="{2C9553E3-F3FC-0A44-BD07-84BB9D8ACA98}" type="sibTrans" cxnId="{7CA46B28-AAF3-3747-99EE-0EF12954D954}">
      <dgm:prSet/>
      <dgm:spPr/>
      <dgm:t>
        <a:bodyPr/>
        <a:lstStyle/>
        <a:p>
          <a:endParaRPr lang="en-GB"/>
        </a:p>
      </dgm:t>
    </dgm:pt>
    <dgm:pt modelId="{9377F354-F19C-A54B-A5A4-FD6687E6EEBD}">
      <dgm:prSet/>
      <dgm:spPr/>
      <dgm:t>
        <a:bodyPr/>
        <a:lstStyle/>
        <a:p>
          <a:r>
            <a:rPr lang="en-GB" dirty="0"/>
            <a:t>Model Deployment</a:t>
          </a:r>
        </a:p>
      </dgm:t>
    </dgm:pt>
    <dgm:pt modelId="{85545838-920D-E24F-8A5F-27EEDB5E2FD4}" type="parTrans" cxnId="{60D6E391-AF81-7A42-B6B7-445D1AEE61F2}">
      <dgm:prSet/>
      <dgm:spPr/>
      <dgm:t>
        <a:bodyPr/>
        <a:lstStyle/>
        <a:p>
          <a:endParaRPr lang="en-GB"/>
        </a:p>
      </dgm:t>
    </dgm:pt>
    <dgm:pt modelId="{45328566-A424-3E40-9FB3-5F6A626326D9}" type="sibTrans" cxnId="{60D6E391-AF81-7A42-B6B7-445D1AEE61F2}">
      <dgm:prSet/>
      <dgm:spPr/>
      <dgm:t>
        <a:bodyPr/>
        <a:lstStyle/>
        <a:p>
          <a:endParaRPr lang="en-GB"/>
        </a:p>
      </dgm:t>
    </dgm:pt>
    <dgm:pt modelId="{74258BEB-8009-874D-B18E-B70EFC58817A}" type="pres">
      <dgm:prSet presAssocID="{9F1815B9-A6C3-4743-8DFA-41024A44BBFE}" presName="Name0" presStyleCnt="0">
        <dgm:presLayoutVars>
          <dgm:dir/>
          <dgm:resizeHandles val="exact"/>
        </dgm:presLayoutVars>
      </dgm:prSet>
      <dgm:spPr/>
    </dgm:pt>
    <dgm:pt modelId="{49844DF2-CCC0-1540-AC18-DB915999447A}" type="pres">
      <dgm:prSet presAssocID="{9CFCB833-6AE3-414F-8197-48EB4DC44A28}" presName="parTxOnly" presStyleLbl="node1" presStyleIdx="0" presStyleCnt="5">
        <dgm:presLayoutVars>
          <dgm:bulletEnabled val="1"/>
        </dgm:presLayoutVars>
      </dgm:prSet>
      <dgm:spPr/>
    </dgm:pt>
    <dgm:pt modelId="{21E6D08F-366C-8749-8C56-2D278AF60EC8}" type="pres">
      <dgm:prSet presAssocID="{52986B8E-81E2-7343-A996-6169DA096DA1}" presName="parSpace" presStyleCnt="0"/>
      <dgm:spPr/>
    </dgm:pt>
    <dgm:pt modelId="{3A5AF0EE-86DF-0349-AF24-87E8FB20D7F6}" type="pres">
      <dgm:prSet presAssocID="{DB6FD4CD-B10C-2247-810E-2081E6472FE4}" presName="parTxOnly" presStyleLbl="node1" presStyleIdx="1" presStyleCnt="5">
        <dgm:presLayoutVars>
          <dgm:bulletEnabled val="1"/>
        </dgm:presLayoutVars>
      </dgm:prSet>
      <dgm:spPr/>
    </dgm:pt>
    <dgm:pt modelId="{1342B5AD-F7BC-6843-86C7-26D474DA99AC}" type="pres">
      <dgm:prSet presAssocID="{268BEFA9-C74B-4E4A-B07A-A1545BABC86D}" presName="parSpace" presStyleCnt="0"/>
      <dgm:spPr/>
    </dgm:pt>
    <dgm:pt modelId="{8C30772B-DBFF-9F4C-AF8A-F86DBD9869C7}" type="pres">
      <dgm:prSet presAssocID="{540F72C5-9037-9B43-96B8-02B73DA7A65F}" presName="parTxOnly" presStyleLbl="node1" presStyleIdx="2" presStyleCnt="5">
        <dgm:presLayoutVars>
          <dgm:bulletEnabled val="1"/>
        </dgm:presLayoutVars>
      </dgm:prSet>
      <dgm:spPr/>
    </dgm:pt>
    <dgm:pt modelId="{0C870A5D-40BE-7647-9636-393D1118BBB1}" type="pres">
      <dgm:prSet presAssocID="{F0A443E9-BC40-DE48-B373-53F7F618D021}" presName="parSpace" presStyleCnt="0"/>
      <dgm:spPr/>
    </dgm:pt>
    <dgm:pt modelId="{8DA09F79-9371-444E-97F3-3F89DD33D209}" type="pres">
      <dgm:prSet presAssocID="{6F2B7C47-A3B3-F64D-ADA9-2A989519341F}" presName="parTxOnly" presStyleLbl="node1" presStyleIdx="3" presStyleCnt="5">
        <dgm:presLayoutVars>
          <dgm:bulletEnabled val="1"/>
        </dgm:presLayoutVars>
      </dgm:prSet>
      <dgm:spPr/>
    </dgm:pt>
    <dgm:pt modelId="{F084E5FC-338A-4346-8A04-A7C17A15A4C3}" type="pres">
      <dgm:prSet presAssocID="{2C9553E3-F3FC-0A44-BD07-84BB9D8ACA98}" presName="parSpace" presStyleCnt="0"/>
      <dgm:spPr/>
    </dgm:pt>
    <dgm:pt modelId="{2CEF19B8-7980-9D42-BA42-2066531F6279}" type="pres">
      <dgm:prSet presAssocID="{9377F354-F19C-A54B-A5A4-FD6687E6EEBD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AC76F205-DC3F-B047-81A5-44791DEF748F}" type="presOf" srcId="{9F1815B9-A6C3-4743-8DFA-41024A44BBFE}" destId="{74258BEB-8009-874D-B18E-B70EFC58817A}" srcOrd="0" destOrd="0" presId="urn:microsoft.com/office/officeart/2005/8/layout/hChevron3"/>
    <dgm:cxn modelId="{C1F6C10E-E024-1341-8563-DAA8CA1E2E6E}" type="presOf" srcId="{DB6FD4CD-B10C-2247-810E-2081E6472FE4}" destId="{3A5AF0EE-86DF-0349-AF24-87E8FB20D7F6}" srcOrd="0" destOrd="0" presId="urn:microsoft.com/office/officeart/2005/8/layout/hChevron3"/>
    <dgm:cxn modelId="{8A76BB12-54E0-AA4A-856B-6600F22C0C48}" type="presOf" srcId="{540F72C5-9037-9B43-96B8-02B73DA7A65F}" destId="{8C30772B-DBFF-9F4C-AF8A-F86DBD9869C7}" srcOrd="0" destOrd="0" presId="urn:microsoft.com/office/officeart/2005/8/layout/hChevron3"/>
    <dgm:cxn modelId="{7CA46B28-AAF3-3747-99EE-0EF12954D954}" srcId="{9F1815B9-A6C3-4743-8DFA-41024A44BBFE}" destId="{6F2B7C47-A3B3-F64D-ADA9-2A989519341F}" srcOrd="3" destOrd="0" parTransId="{F10F84E9-F583-0946-9C70-2B814A85CDE8}" sibTransId="{2C9553E3-F3FC-0A44-BD07-84BB9D8ACA98}"/>
    <dgm:cxn modelId="{DD4AD843-909A-CD43-A45A-2BEE49D8B081}" srcId="{9F1815B9-A6C3-4743-8DFA-41024A44BBFE}" destId="{9CFCB833-6AE3-414F-8197-48EB4DC44A28}" srcOrd="0" destOrd="0" parTransId="{6F69716C-3AE8-1B4D-85C8-D5ECCDB51C9A}" sibTransId="{52986B8E-81E2-7343-A996-6169DA096DA1}"/>
    <dgm:cxn modelId="{60D6E391-AF81-7A42-B6B7-445D1AEE61F2}" srcId="{9F1815B9-A6C3-4743-8DFA-41024A44BBFE}" destId="{9377F354-F19C-A54B-A5A4-FD6687E6EEBD}" srcOrd="4" destOrd="0" parTransId="{85545838-920D-E24F-8A5F-27EEDB5E2FD4}" sibTransId="{45328566-A424-3E40-9FB3-5F6A626326D9}"/>
    <dgm:cxn modelId="{051E239B-B1B1-C74C-896D-CD3CEAB114EC}" type="presOf" srcId="{9377F354-F19C-A54B-A5A4-FD6687E6EEBD}" destId="{2CEF19B8-7980-9D42-BA42-2066531F6279}" srcOrd="0" destOrd="0" presId="urn:microsoft.com/office/officeart/2005/8/layout/hChevron3"/>
    <dgm:cxn modelId="{93A5269F-3F6E-8C42-B3FF-20E9E32D8F32}" srcId="{9F1815B9-A6C3-4743-8DFA-41024A44BBFE}" destId="{540F72C5-9037-9B43-96B8-02B73DA7A65F}" srcOrd="2" destOrd="0" parTransId="{2DCDC652-5D11-FF42-B4CF-6EBFB665E5DB}" sibTransId="{F0A443E9-BC40-DE48-B373-53F7F618D021}"/>
    <dgm:cxn modelId="{1731A9C8-084C-6442-85CB-73ADABCB1760}" srcId="{9F1815B9-A6C3-4743-8DFA-41024A44BBFE}" destId="{DB6FD4CD-B10C-2247-810E-2081E6472FE4}" srcOrd="1" destOrd="0" parTransId="{7B364B18-319E-DE40-B5F4-E7DB743DAD5F}" sibTransId="{268BEFA9-C74B-4E4A-B07A-A1545BABC86D}"/>
    <dgm:cxn modelId="{A6967CCF-56CF-5A45-888B-B6FE1501FBCF}" type="presOf" srcId="{9CFCB833-6AE3-414F-8197-48EB4DC44A28}" destId="{49844DF2-CCC0-1540-AC18-DB915999447A}" srcOrd="0" destOrd="0" presId="urn:microsoft.com/office/officeart/2005/8/layout/hChevron3"/>
    <dgm:cxn modelId="{D2C733E0-E572-5840-BC57-ACD9CCFA690C}" type="presOf" srcId="{6F2B7C47-A3B3-F64D-ADA9-2A989519341F}" destId="{8DA09F79-9371-444E-97F3-3F89DD33D209}" srcOrd="0" destOrd="0" presId="urn:microsoft.com/office/officeart/2005/8/layout/hChevron3"/>
    <dgm:cxn modelId="{7EA17B32-DE62-1F42-B09F-8557051B87A9}" type="presParOf" srcId="{74258BEB-8009-874D-B18E-B70EFC58817A}" destId="{49844DF2-CCC0-1540-AC18-DB915999447A}" srcOrd="0" destOrd="0" presId="urn:microsoft.com/office/officeart/2005/8/layout/hChevron3"/>
    <dgm:cxn modelId="{4581E4A6-4A20-8F47-8F32-7DCE9D92A75B}" type="presParOf" srcId="{74258BEB-8009-874D-B18E-B70EFC58817A}" destId="{21E6D08F-366C-8749-8C56-2D278AF60EC8}" srcOrd="1" destOrd="0" presId="urn:microsoft.com/office/officeart/2005/8/layout/hChevron3"/>
    <dgm:cxn modelId="{779A9A22-EB43-DF49-94EE-D5BB4776641F}" type="presParOf" srcId="{74258BEB-8009-874D-B18E-B70EFC58817A}" destId="{3A5AF0EE-86DF-0349-AF24-87E8FB20D7F6}" srcOrd="2" destOrd="0" presId="urn:microsoft.com/office/officeart/2005/8/layout/hChevron3"/>
    <dgm:cxn modelId="{1ED0D28C-F602-AE4D-A3CF-69BFB17BEF9F}" type="presParOf" srcId="{74258BEB-8009-874D-B18E-B70EFC58817A}" destId="{1342B5AD-F7BC-6843-86C7-26D474DA99AC}" srcOrd="3" destOrd="0" presId="urn:microsoft.com/office/officeart/2005/8/layout/hChevron3"/>
    <dgm:cxn modelId="{B4260D88-3AC2-8D48-BC64-7DCA73B67410}" type="presParOf" srcId="{74258BEB-8009-874D-B18E-B70EFC58817A}" destId="{8C30772B-DBFF-9F4C-AF8A-F86DBD9869C7}" srcOrd="4" destOrd="0" presId="urn:microsoft.com/office/officeart/2005/8/layout/hChevron3"/>
    <dgm:cxn modelId="{FCC28328-FEE0-D64A-A55A-45FAE03B9405}" type="presParOf" srcId="{74258BEB-8009-874D-B18E-B70EFC58817A}" destId="{0C870A5D-40BE-7647-9636-393D1118BBB1}" srcOrd="5" destOrd="0" presId="urn:microsoft.com/office/officeart/2005/8/layout/hChevron3"/>
    <dgm:cxn modelId="{73B32B4C-5F9D-7F47-AA32-C3785AA28D58}" type="presParOf" srcId="{74258BEB-8009-874D-B18E-B70EFC58817A}" destId="{8DA09F79-9371-444E-97F3-3F89DD33D209}" srcOrd="6" destOrd="0" presId="urn:microsoft.com/office/officeart/2005/8/layout/hChevron3"/>
    <dgm:cxn modelId="{9D727DF1-7FD4-0847-9345-F2A50EF843A1}" type="presParOf" srcId="{74258BEB-8009-874D-B18E-B70EFC58817A}" destId="{F084E5FC-338A-4346-8A04-A7C17A15A4C3}" srcOrd="7" destOrd="0" presId="urn:microsoft.com/office/officeart/2005/8/layout/hChevron3"/>
    <dgm:cxn modelId="{3AF3E23A-5860-7341-80B2-13752F52A718}" type="presParOf" srcId="{74258BEB-8009-874D-B18E-B70EFC58817A}" destId="{2CEF19B8-7980-9D42-BA42-2066531F6279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844DF2-CCC0-1540-AC18-DB915999447A}">
      <dsp:nvSpPr>
        <dsp:cNvPr id="0" name=""/>
        <dsp:cNvSpPr/>
      </dsp:nvSpPr>
      <dsp:spPr>
        <a:xfrm>
          <a:off x="977" y="2175383"/>
          <a:ext cx="1906424" cy="762569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Wrangling</a:t>
          </a:r>
        </a:p>
      </dsp:txBody>
      <dsp:txXfrm>
        <a:off x="977" y="2175383"/>
        <a:ext cx="1715782" cy="762569"/>
      </dsp:txXfrm>
    </dsp:sp>
    <dsp:sp modelId="{3A5AF0EE-86DF-0349-AF24-87E8FB20D7F6}">
      <dsp:nvSpPr>
        <dsp:cNvPr id="0" name=""/>
        <dsp:cNvSpPr/>
      </dsp:nvSpPr>
      <dsp:spPr>
        <a:xfrm>
          <a:off x="1526117" y="2175383"/>
          <a:ext cx="1906424" cy="7625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Exploration and Visualization</a:t>
          </a:r>
        </a:p>
      </dsp:txBody>
      <dsp:txXfrm>
        <a:off x="1907402" y="2175383"/>
        <a:ext cx="1143855" cy="762569"/>
      </dsp:txXfrm>
    </dsp:sp>
    <dsp:sp modelId="{8C30772B-DBFF-9F4C-AF8A-F86DBD9869C7}">
      <dsp:nvSpPr>
        <dsp:cNvPr id="0" name=""/>
        <dsp:cNvSpPr/>
      </dsp:nvSpPr>
      <dsp:spPr>
        <a:xfrm>
          <a:off x="3051256" y="2175383"/>
          <a:ext cx="1906424" cy="7625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Feature Engineering</a:t>
          </a:r>
        </a:p>
      </dsp:txBody>
      <dsp:txXfrm>
        <a:off x="3432541" y="2175383"/>
        <a:ext cx="1143855" cy="762569"/>
      </dsp:txXfrm>
    </dsp:sp>
    <dsp:sp modelId="{8DA09F79-9371-444E-97F3-3F89DD33D209}">
      <dsp:nvSpPr>
        <dsp:cNvPr id="0" name=""/>
        <dsp:cNvSpPr/>
      </dsp:nvSpPr>
      <dsp:spPr>
        <a:xfrm>
          <a:off x="4576396" y="2175383"/>
          <a:ext cx="1906424" cy="7625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Model Training and Evaluation</a:t>
          </a:r>
        </a:p>
      </dsp:txBody>
      <dsp:txXfrm>
        <a:off x="4957681" y="2175383"/>
        <a:ext cx="1143855" cy="762569"/>
      </dsp:txXfrm>
    </dsp:sp>
    <dsp:sp modelId="{2CEF19B8-7980-9D42-BA42-2066531F6279}">
      <dsp:nvSpPr>
        <dsp:cNvPr id="0" name=""/>
        <dsp:cNvSpPr/>
      </dsp:nvSpPr>
      <dsp:spPr>
        <a:xfrm>
          <a:off x="6101535" y="2175383"/>
          <a:ext cx="1906424" cy="7625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Model Deployment</a:t>
          </a:r>
        </a:p>
      </dsp:txBody>
      <dsp:txXfrm>
        <a:off x="6482820" y="2175383"/>
        <a:ext cx="1143855" cy="7625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2022. 10. 15.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2022. 10. 15.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325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879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2022. 10. 15.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457199" y="1052736"/>
            <a:ext cx="4642469" cy="1960598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2022. 10. 15.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2022. 10. 15.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86954"/>
            <a:ext cx="799288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2022. 10. 15.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86772" y="1268760"/>
            <a:ext cx="8009661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2022. 10. 15.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395536" y="86954"/>
            <a:ext cx="799288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386774" y="1268760"/>
            <a:ext cx="8009660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2022. 10. 15.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2915816" y="2518692"/>
            <a:ext cx="6048672" cy="155838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b="0" kern="1200" baseline="0" dirty="0">
                <a:solidFill>
                  <a:srgbClr val="12647C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2022. 10. 15.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457200" y="1052736"/>
            <a:ext cx="4083152" cy="1625222"/>
          </a:xfrm>
        </p:spPr>
        <p:txBody>
          <a:bodyPr/>
          <a:lstStyle/>
          <a:p>
            <a:r>
              <a:rPr lang="en-US" altLang="ko-KR" sz="3200" dirty="0"/>
              <a:t>TRAFFIC ANALYSIS AND  </a:t>
            </a:r>
            <a:br>
              <a:rPr lang="en-US" altLang="ko-KR" sz="3200" dirty="0"/>
            </a:br>
            <a:r>
              <a:rPr lang="en-US" altLang="ko-KR" sz="3200" dirty="0"/>
              <a:t>PREDICTION</a:t>
            </a:r>
            <a:br>
              <a:rPr lang="en-US" altLang="ko-KR" sz="3200" dirty="0"/>
            </a:br>
            <a:r>
              <a:rPr lang="en-US" altLang="ko-KR" sz="2000" b="1" dirty="0"/>
              <a:t>premier project by Team SciPy HDSC SUMMER COHORT 2022</a:t>
            </a:r>
            <a:endParaRPr lang="ko-KR" altLang="en-US" sz="2000" b="1" dirty="0"/>
          </a:p>
        </p:txBody>
      </p:sp>
      <p:sp>
        <p:nvSpPr>
          <p:cNvPr id="18" name="직사각형 17"/>
          <p:cNvSpPr/>
          <p:nvPr/>
        </p:nvSpPr>
        <p:spPr>
          <a:xfrm>
            <a:off x="455743" y="2771095"/>
            <a:ext cx="3603539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000" dirty="0">
              <a:solidFill>
                <a:srgbClr val="12647C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6379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6EE1BF5-FC4B-062E-CD6D-94D703E7E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i="0" dirty="0">
                <a:effectLst/>
              </a:rPr>
              <a:t>comparative analysis of cumulative traffic movement over the month of the period in review </a:t>
            </a:r>
          </a:p>
          <a:p>
            <a:r>
              <a:rPr lang="en-GB" b="1" i="0" dirty="0">
                <a:effectLst/>
              </a:rPr>
              <a:t>for the junctions.</a:t>
            </a:r>
          </a:p>
          <a:p>
            <a:r>
              <a:rPr lang="en-GB" sz="1400" b="0" i="0" dirty="0">
                <a:effectLst/>
                <a:latin typeface="-apple-system"/>
              </a:rPr>
              <a:t>Junction 4 which had recording for just the first half of the year, there seems to be rising case </a:t>
            </a:r>
          </a:p>
          <a:p>
            <a:r>
              <a:rPr lang="en-GB" sz="1400" b="0" i="0" dirty="0">
                <a:effectLst/>
                <a:latin typeface="-apple-system"/>
              </a:rPr>
              <a:t>of traffic across all junctions where the traffic dropped and start rising again.</a:t>
            </a:r>
          </a:p>
          <a:p>
            <a:endParaRPr lang="en-GB" sz="1400" b="1" i="0" dirty="0">
              <a:effectLst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BCFB68-38D1-9A99-E983-2CD8CB1F3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2" y="2404003"/>
            <a:ext cx="7772400" cy="397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595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86772" y="1268760"/>
            <a:ext cx="8009661" cy="5040560"/>
          </a:xfrm>
        </p:spPr>
        <p:txBody>
          <a:bodyPr/>
          <a:lstStyle/>
          <a:p>
            <a:r>
              <a:rPr lang="en-GB" b="1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	Using a bar plot to compare rate of vehicular movement </a:t>
            </a:r>
            <a:r>
              <a:rPr lang="en-GB" b="1" i="0" dirty="0">
                <a:solidFill>
                  <a:srgbClr val="000000"/>
                </a:solidFill>
                <a:latin typeface="Helvetica Neue" panose="02000503000000020004" pitchFamily="2" charset="0"/>
              </a:rPr>
              <a:t>for </a:t>
            </a:r>
          </a:p>
          <a:p>
            <a:r>
              <a:rPr lang="en-GB" b="1" i="0" dirty="0">
                <a:solidFill>
                  <a:srgbClr val="000000"/>
                </a:solidFill>
                <a:latin typeface="Helvetica Neue" panose="02000503000000020004" pitchFamily="2" charset="0"/>
              </a:rPr>
              <a:t>       each year per junction</a:t>
            </a:r>
          </a:p>
          <a:p>
            <a:pPr algn="ctr"/>
            <a:r>
              <a:rPr lang="en-GB" sz="1200" b="1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 </a:t>
            </a:r>
            <a:r>
              <a:rPr lang="en-GB" sz="1200" b="0" i="0" dirty="0">
                <a:effectLst/>
                <a:latin typeface="-apple-system"/>
              </a:rPr>
              <a:t>The Year Bar Plot showed a sharp increase in Traffic Movement for Junction 1 through 3 for 2016 as </a:t>
            </a:r>
          </a:p>
          <a:p>
            <a:pPr algn="ctr"/>
            <a:r>
              <a:rPr lang="en-GB" sz="1200" b="0" i="0" dirty="0">
                <a:effectLst/>
                <a:latin typeface="-apple-system"/>
              </a:rPr>
              <a:t>compared to 2015 which dropped for 2017 on the addition of junction 4.</a:t>
            </a:r>
            <a:endParaRPr lang="en-GB" sz="1200" b="1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AC8103-7267-6D1B-7BDD-C688ADA3E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73" y="2420888"/>
            <a:ext cx="7772400" cy="427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08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5AD3-F9BD-D882-988F-77582D6F2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G" dirty="0"/>
              <a:t>Data Visualization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BEE3DE-0874-6774-C683-F7028A3EE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i="0" dirty="0">
                <a:effectLst/>
                <a:latin typeface="-apple-system"/>
              </a:rPr>
              <a:t>Visualizing Daily Traffic situation for each junctions</a:t>
            </a:r>
          </a:p>
          <a:p>
            <a:pPr algn="ctr"/>
            <a:r>
              <a:rPr lang="en-GB" sz="1400" b="0" i="0" dirty="0">
                <a:effectLst/>
                <a:latin typeface="-apple-system"/>
              </a:rPr>
              <a:t>The Daily Traffic Visualization </a:t>
            </a:r>
            <a:r>
              <a:rPr lang="en-GB" sz="1400" i="0" dirty="0" err="1">
                <a:latin typeface="-apple-system"/>
              </a:rPr>
              <a:t>p</a:t>
            </a:r>
            <a:r>
              <a:rPr lang="en-GB" sz="1400" b="0" i="0" dirty="0" err="1">
                <a:effectLst/>
                <a:latin typeface="-apple-system"/>
              </a:rPr>
              <a:t>otrayed</a:t>
            </a:r>
            <a:r>
              <a:rPr lang="en-GB" sz="1400" b="0" i="0" dirty="0">
                <a:effectLst/>
                <a:latin typeface="-apple-system"/>
              </a:rPr>
              <a:t> a Steady flow until towards the end </a:t>
            </a:r>
          </a:p>
          <a:p>
            <a:pPr algn="ctr"/>
            <a:r>
              <a:rPr lang="en-GB" sz="1400" b="0" i="0" dirty="0">
                <a:effectLst/>
                <a:latin typeface="-apple-system"/>
              </a:rPr>
              <a:t>of the month where there is a sharp drop for all junctions.</a:t>
            </a:r>
          </a:p>
          <a:p>
            <a:pPr algn="ctr"/>
            <a:endParaRPr lang="en-NG" b="0" i="0" dirty="0">
              <a:effectLst/>
              <a:latin typeface="-apple-system"/>
            </a:endParaRPr>
          </a:p>
          <a:p>
            <a:pPr algn="ctr"/>
            <a:endParaRPr lang="en-GB" b="0" i="0" dirty="0">
              <a:effectLst/>
              <a:latin typeface="-apple-system"/>
            </a:endParaRP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E61425DD-07FB-5A6B-C240-72B4322E81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31" y="2132856"/>
            <a:ext cx="8008938" cy="40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96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Visualizing Daily Traffic situation for each junctions.</a:t>
            </a:r>
          </a:p>
          <a:p>
            <a:r>
              <a:rPr lang="en-GB" sz="1400" b="0" i="0" dirty="0">
                <a:effectLst/>
                <a:latin typeface="-apple-system"/>
              </a:rPr>
              <a:t>Traffic flow was observed to be steady across all junctions until Fourth day (Thursday) </a:t>
            </a:r>
          </a:p>
          <a:p>
            <a:r>
              <a:rPr lang="en-GB" sz="1400" b="0" i="0" dirty="0">
                <a:effectLst/>
                <a:latin typeface="-apple-system"/>
              </a:rPr>
              <a:t>where there is a sharp drop of movement till rest of the week</a:t>
            </a:r>
            <a:endParaRPr lang="en-GB" sz="1400" b="1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endParaRPr lang="en-GB" b="1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endParaRPr lang="en-US" altLang="ko-K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DE6546-03EB-AEFC-A1DF-6C9A6CDBC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089" y="2376311"/>
            <a:ext cx="7772400" cy="397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960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Visualizing Hourly Traffic situation for each junctions.</a:t>
            </a:r>
          </a:p>
          <a:p>
            <a:r>
              <a:rPr lang="en-GB" sz="1400" b="0" i="0" dirty="0">
                <a:effectLst/>
                <a:latin typeface="-apple-system"/>
              </a:rPr>
              <a:t>The Hourly Analysis Shows Least Traffic situation at early period of the day, with peak traffic </a:t>
            </a:r>
          </a:p>
          <a:p>
            <a:r>
              <a:rPr lang="en-GB" sz="1400" b="0" i="0" dirty="0">
                <a:effectLst/>
                <a:latin typeface="-apple-system"/>
              </a:rPr>
              <a:t>experienced at the later hour of the day</a:t>
            </a:r>
            <a:endParaRPr lang="en-GB" sz="1400" b="1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endParaRPr lang="en-GB" b="1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3AE219-6514-3320-8688-615BF5A4D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2" y="2358677"/>
            <a:ext cx="7772400" cy="399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996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DBB5C3-A118-3E5D-51CC-9AE063DFE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2" y="1916832"/>
            <a:ext cx="7772400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90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2735EA-E2DE-D3DF-6861-64E3700046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146438"/>
            <a:ext cx="7772400" cy="256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328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D8A175-1FDE-020A-85C0-6E76AE6A1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1" y="2146438"/>
            <a:ext cx="7772400" cy="256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862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EE9425-6BBA-B5D1-5C8F-4A35AABA5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348880"/>
            <a:ext cx="7772400" cy="256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1608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66B2D9-BDFF-C9A2-53DF-BCCDBFE163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00" y="2276872"/>
            <a:ext cx="7772400" cy="259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73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Active Team members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86772" y="980728"/>
            <a:ext cx="8009661" cy="5400600"/>
          </a:xfrm>
        </p:spPr>
        <p:txBody>
          <a:bodyPr/>
          <a:lstStyle/>
          <a:p>
            <a:r>
              <a:rPr lang="en-GB" sz="2400" b="1" i="0" dirty="0">
                <a:solidFill>
                  <a:srgbClr val="000000"/>
                </a:solidFill>
                <a:latin typeface="Helvetica Neue" panose="02000503000000020004" pitchFamily="2" charset="0"/>
              </a:rPr>
              <a:t>Presenters</a:t>
            </a:r>
            <a:endParaRPr lang="en-GB" sz="2400" b="1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endParaRPr lang="en-GB" altLang="ko-KR" sz="2400" i="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GB" altLang="ko-KR" i="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GB" altLang="ko-KR" i="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GB" altLang="ko-KR" i="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GB" altLang="ko-KR" i="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GB" altLang="ko-KR" b="1" i="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GB" altLang="ko-KR" b="1" i="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en-GB" altLang="ko-KR" b="1" i="0" dirty="0">
                <a:solidFill>
                  <a:srgbClr val="000000"/>
                </a:solidFill>
                <a:latin typeface="Helvetica Neue" panose="02000503000000020004" pitchFamily="2" charset="0"/>
              </a:rPr>
              <a:t>Joshua </a:t>
            </a:r>
            <a:r>
              <a:rPr lang="en-GB" altLang="ko-KR" b="1" i="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Obikunle</a:t>
            </a:r>
            <a:r>
              <a:rPr lang="en-GB" altLang="ko-KR" b="1" i="0" dirty="0">
                <a:solidFill>
                  <a:srgbClr val="000000"/>
                </a:solidFill>
                <a:latin typeface="Helvetica Neue" panose="02000503000000020004" pitchFamily="2" charset="0"/>
              </a:rPr>
              <a:t>.      Bertram Okonkwo.</a:t>
            </a:r>
          </a:p>
          <a:p>
            <a:endParaRPr lang="en-GB" altLang="ko-KR" i="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GB" altLang="ko-KR" b="1" i="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en-GB" altLang="ko-KR" b="1" i="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Chisom</a:t>
            </a:r>
            <a:r>
              <a:rPr lang="en-GB" altLang="ko-KR" b="1" i="0" dirty="0">
                <a:solidFill>
                  <a:srgbClr val="000000"/>
                </a:solidFill>
                <a:latin typeface="Helvetica Neue" panose="02000503000000020004" pitchFamily="2" charset="0"/>
              </a:rPr>
              <a:t> Promise – Project Lead</a:t>
            </a:r>
          </a:p>
          <a:p>
            <a:r>
              <a:rPr lang="en-GB" altLang="ko-KR" b="1" i="0" dirty="0">
                <a:solidFill>
                  <a:srgbClr val="000000"/>
                </a:solidFill>
                <a:latin typeface="Helvetica Neue" panose="02000503000000020004" pitchFamily="2" charset="0"/>
              </a:rPr>
              <a:t>Pearse Jim - Assistant Project Lead</a:t>
            </a:r>
          </a:p>
          <a:p>
            <a:r>
              <a:rPr lang="en-GB" altLang="ko-KR" b="1" i="0" dirty="0">
                <a:solidFill>
                  <a:srgbClr val="000000"/>
                </a:solidFill>
                <a:latin typeface="Helvetica Neue" panose="02000503000000020004" pitchFamily="2" charset="0"/>
              </a:rPr>
              <a:t>Victoria Udoh - Query Analyst</a:t>
            </a:r>
          </a:p>
          <a:p>
            <a:endParaRPr lang="en-US" altLang="ko-KR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6FA9F95E-1116-E859-7F6E-15B492956D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8284403"/>
              </p:ext>
            </p:extLst>
          </p:nvPr>
        </p:nvGraphicFramePr>
        <p:xfrm>
          <a:off x="4716016" y="980728"/>
          <a:ext cx="4427976" cy="5328593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1430744">
                  <a:extLst>
                    <a:ext uri="{9D8B030D-6E8A-4147-A177-3AD203B41FA5}">
                      <a16:colId xmlns:a16="http://schemas.microsoft.com/office/drawing/2014/main" val="1216346474"/>
                    </a:ext>
                  </a:extLst>
                </a:gridCol>
                <a:gridCol w="1498616">
                  <a:extLst>
                    <a:ext uri="{9D8B030D-6E8A-4147-A177-3AD203B41FA5}">
                      <a16:colId xmlns:a16="http://schemas.microsoft.com/office/drawing/2014/main" val="632181873"/>
                    </a:ext>
                  </a:extLst>
                </a:gridCol>
                <a:gridCol w="1498616">
                  <a:extLst>
                    <a:ext uri="{9D8B030D-6E8A-4147-A177-3AD203B41FA5}">
                      <a16:colId xmlns:a16="http://schemas.microsoft.com/office/drawing/2014/main" val="2714175480"/>
                    </a:ext>
                  </a:extLst>
                </a:gridCol>
              </a:tblGrid>
              <a:tr h="892761">
                <a:tc>
                  <a:txBody>
                    <a:bodyPr/>
                    <a:lstStyle/>
                    <a:p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0734390"/>
                  </a:ext>
                </a:extLst>
              </a:tr>
              <a:tr h="721433">
                <a:tc>
                  <a:txBody>
                    <a:bodyPr/>
                    <a:lstStyle/>
                    <a:p>
                      <a:r>
                        <a:rPr lang="en-GB" sz="1400" dirty="0"/>
                        <a:t>Pragati Thakur</a:t>
                      </a:r>
                      <a:endParaRPr lang="en-NG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 err="1"/>
                        <a:t>Djardo</a:t>
                      </a:r>
                      <a:r>
                        <a:rPr lang="en-GB" sz="1600" dirty="0"/>
                        <a:t> Isaac</a:t>
                      </a:r>
                      <a:endParaRPr lang="en-NG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 err="1"/>
                        <a:t>Lakshay</a:t>
                      </a:r>
                      <a:r>
                        <a:rPr lang="en-GB" sz="1600" dirty="0"/>
                        <a:t> Arora</a:t>
                      </a:r>
                      <a:endParaRPr lang="en-NG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579760"/>
                  </a:ext>
                </a:extLst>
              </a:tr>
              <a:tr h="721433">
                <a:tc>
                  <a:txBody>
                    <a:bodyPr/>
                    <a:lstStyle/>
                    <a:p>
                      <a:r>
                        <a:rPr lang="en-GB" sz="1400" dirty="0" err="1"/>
                        <a:t>Gozie</a:t>
                      </a:r>
                      <a:r>
                        <a:rPr lang="en-GB" sz="1400" dirty="0"/>
                        <a:t> </a:t>
                      </a:r>
                      <a:r>
                        <a:rPr lang="en-GB" sz="1400" dirty="0" err="1"/>
                        <a:t>Ibekwe</a:t>
                      </a:r>
                      <a:r>
                        <a:rPr lang="en-GB" sz="1400" dirty="0"/>
                        <a:t> </a:t>
                      </a:r>
                      <a:endParaRPr lang="en-NG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Joshua </a:t>
                      </a:r>
                      <a:r>
                        <a:rPr lang="en-GB" sz="1400" dirty="0" err="1"/>
                        <a:t>Obikunle</a:t>
                      </a:r>
                      <a:endParaRPr lang="en-NG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 err="1"/>
                        <a:t>Bissalla</a:t>
                      </a:r>
                      <a:r>
                        <a:rPr lang="en-GB" sz="1600" dirty="0"/>
                        <a:t> Daniel</a:t>
                      </a:r>
                      <a:endParaRPr lang="en-NG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943807"/>
                  </a:ext>
                </a:extLst>
              </a:tr>
              <a:tr h="775050">
                <a:tc>
                  <a:txBody>
                    <a:bodyPr/>
                    <a:lstStyle/>
                    <a:p>
                      <a:r>
                        <a:rPr lang="en-GB" sz="1400" dirty="0"/>
                        <a:t>Babatunde Raji</a:t>
                      </a:r>
                      <a:endParaRPr lang="en-NG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 err="1"/>
                        <a:t>Oguamanam</a:t>
                      </a:r>
                      <a:r>
                        <a:rPr lang="en-GB" sz="1050" dirty="0"/>
                        <a:t> Chinyere P.</a:t>
                      </a:r>
                      <a:endParaRPr lang="en-NG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err="1"/>
                        <a:t>Emekobong</a:t>
                      </a:r>
                      <a:r>
                        <a:rPr lang="en-GB" sz="1400" dirty="0"/>
                        <a:t> Udoh</a:t>
                      </a:r>
                      <a:endParaRPr lang="en-NG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1467762"/>
                  </a:ext>
                </a:extLst>
              </a:tr>
              <a:tr h="775050">
                <a:tc>
                  <a:txBody>
                    <a:bodyPr/>
                    <a:lstStyle/>
                    <a:p>
                      <a:r>
                        <a:rPr lang="en-GB" sz="1200" dirty="0"/>
                        <a:t>Zainab Mohammed</a:t>
                      </a:r>
                      <a:endParaRPr lang="en-N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Bernard Boateng</a:t>
                      </a:r>
                      <a:endParaRPr lang="en-NG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Odion Sonny-</a:t>
                      </a:r>
                      <a:r>
                        <a:rPr lang="en-GB" sz="1100" dirty="0" err="1"/>
                        <a:t>Egbeahie</a:t>
                      </a:r>
                      <a:endParaRPr lang="en-NG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729656"/>
                  </a:ext>
                </a:extLst>
              </a:tr>
              <a:tr h="721433">
                <a:tc>
                  <a:txBody>
                    <a:bodyPr/>
                    <a:lstStyle/>
                    <a:p>
                      <a:r>
                        <a:rPr lang="en-GB" sz="1600" dirty="0"/>
                        <a:t>Fidel </a:t>
                      </a:r>
                      <a:r>
                        <a:rPr lang="en-GB" sz="1600" dirty="0" err="1"/>
                        <a:t>Imasuen</a:t>
                      </a:r>
                      <a:endParaRPr lang="en-NG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err="1"/>
                        <a:t>Subair</a:t>
                      </a:r>
                      <a:r>
                        <a:rPr lang="en-GB" sz="1400" dirty="0"/>
                        <a:t> Hussein K</a:t>
                      </a:r>
                      <a:endParaRPr lang="en-NG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Omotayo </a:t>
                      </a:r>
                      <a:r>
                        <a:rPr lang="en-GB" sz="1400" dirty="0" err="1"/>
                        <a:t>Waheed</a:t>
                      </a:r>
                      <a:endParaRPr lang="en-NG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74177"/>
                  </a:ext>
                </a:extLst>
              </a:tr>
              <a:tr h="721433">
                <a:tc>
                  <a:txBody>
                    <a:bodyPr/>
                    <a:lstStyle/>
                    <a:p>
                      <a:r>
                        <a:rPr lang="en-GB" sz="1200" dirty="0"/>
                        <a:t>Bertram Okonkwo</a:t>
                      </a:r>
                      <a:endParaRPr lang="en-N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Samuel Nnamani</a:t>
                      </a:r>
                      <a:endParaRPr lang="en-NG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Kevin </a:t>
                      </a:r>
                      <a:r>
                        <a:rPr lang="en-GB" sz="1400" dirty="0" err="1"/>
                        <a:t>Outta</a:t>
                      </a:r>
                      <a:endParaRPr lang="en-NG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59696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BD16E698-7C01-8276-CC09-C3FAE301D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91" y="1613150"/>
            <a:ext cx="1952980" cy="17156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C02EDE-8C1F-04E9-2B37-14B09BB065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658" y="1588778"/>
            <a:ext cx="1837183" cy="171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45282-2E84-446B-EE39-89CB0B6AA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1229"/>
            <a:ext cx="7772400" cy="261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836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73686-68D5-62FB-0BDA-9D97F24C5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2" y="2060848"/>
            <a:ext cx="7772400" cy="259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7389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4D8D71-3AAB-B2B8-F960-FDE6D5A98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1" y="2276872"/>
            <a:ext cx="7772400" cy="261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2820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E652E5-CBE4-B222-76D2-E0E02B8B5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72" y="1556792"/>
            <a:ext cx="8001652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56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Analysis.</a:t>
            </a:r>
          </a:p>
          <a:p>
            <a:endParaRPr lang="en-US" altLang="ko-KR" i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34C036-D1AD-55F4-ADCA-5711D68C9A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772816"/>
            <a:ext cx="7920881" cy="460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814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Bivariate Analysis</a:t>
            </a:r>
          </a:p>
          <a:p>
            <a:endParaRPr lang="en-US" altLang="ko-KR" i="0" dirty="0"/>
          </a:p>
          <a:p>
            <a:r>
              <a:rPr lang="en-US" altLang="ko-KR" i="0" dirty="0"/>
              <a:t>.</a:t>
            </a:r>
          </a:p>
          <a:p>
            <a:endParaRPr lang="en-US" altLang="ko-KR" i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CC4FE6-C325-6315-F472-45A033043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72" y="1628800"/>
            <a:ext cx="8217676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896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Modelling Result for junction 1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 separate model was created for each Junction. Hence for Junction 1  the model chosen was </a:t>
            </a:r>
          </a:p>
          <a:p>
            <a:r>
              <a:rPr lang="en-US" altLang="ko-KR" dirty="0"/>
              <a:t>LGBM which had RMSE is 6.2, MAPE score of 11.2, MAE score of 4.6 after cross validation </a:t>
            </a:r>
          </a:p>
          <a:p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9871DE-5E2D-8765-32F7-8B1D8F1D2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988840"/>
            <a:ext cx="6858000" cy="477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949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Modelling Result for junction 2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95536" y="1052737"/>
            <a:ext cx="8001274" cy="5400600"/>
          </a:xfrm>
        </p:spPr>
        <p:txBody>
          <a:bodyPr/>
          <a:lstStyle/>
          <a:p>
            <a:r>
              <a:rPr lang="en-US" altLang="ko-KR" dirty="0"/>
              <a:t>A separate model was created for each Junction. Hence for Junction 2  the model chosen was </a:t>
            </a:r>
          </a:p>
          <a:p>
            <a:r>
              <a:rPr lang="en-US" altLang="ko-KR" dirty="0"/>
              <a:t>LGBM which had RMSE is 3.28, MAPE score of 20.87, MAE score of 2.57 after cross validation</a:t>
            </a:r>
          </a:p>
          <a:p>
            <a:endParaRPr lang="en-US" altLang="ko-K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964DA0-C369-9D5F-87D7-350801C4C8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121" y="1700808"/>
            <a:ext cx="6807758" cy="492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094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Modelling Result for junction 3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95536" y="1052737"/>
            <a:ext cx="8001274" cy="5400600"/>
          </a:xfrm>
        </p:spPr>
        <p:txBody>
          <a:bodyPr/>
          <a:lstStyle/>
          <a:p>
            <a:r>
              <a:rPr lang="en-US" altLang="ko-KR" dirty="0"/>
              <a:t>A separate model was created for each Junction. Hence for Junction 3  the model chosen was </a:t>
            </a:r>
          </a:p>
          <a:p>
            <a:r>
              <a:rPr lang="en-US" altLang="ko-KR" dirty="0"/>
              <a:t>LGBM which had RMSE is 8.82, MAPE score of 36.06, MAE score of 4.88 after cross validation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268D0A-2273-60D5-E9C0-C8270EF2B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673" y="1700808"/>
            <a:ext cx="6870653" cy="507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774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Modelling Result for junction 4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95536" y="1052737"/>
            <a:ext cx="8001274" cy="5400600"/>
          </a:xfrm>
        </p:spPr>
        <p:txBody>
          <a:bodyPr/>
          <a:lstStyle/>
          <a:p>
            <a:r>
              <a:rPr lang="en-US" altLang="ko-KR" dirty="0"/>
              <a:t>A separate model was created for each Junction. Hence for Junction 4  the model chosen was </a:t>
            </a:r>
          </a:p>
          <a:p>
            <a:r>
              <a:rPr lang="en-US" altLang="ko-KR" dirty="0"/>
              <a:t>LGBM which had RMSE is 2.79, MAPE score of 35.18, MAE score of 2.02 after cross validation</a:t>
            </a:r>
          </a:p>
          <a:p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F7C335-BF0F-D563-E8A9-F1BA3A3E6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1628800"/>
            <a:ext cx="6819900" cy="514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591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Statement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	Traffic congestion is rising in cities around the world. Contributing factors include expanding urban populations, aging infrastructure, inefficient and uncoordinated traffic signal timing and a lack of real-time data. Given the physical and financial limitations around building additional roads, cities must use new strategies and technologies to improve traffic conditions.</a:t>
            </a:r>
          </a:p>
          <a:p>
            <a:r>
              <a:rPr lang="en-GB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	In this project, I will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analyze</a:t>
            </a:r>
            <a:r>
              <a:rPr lang="en-GB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the provided dataset on Kaggle. The provided dataset includes hourly traffic data on four different junctions in a particular city.</a:t>
            </a:r>
          </a:p>
          <a:p>
            <a:endParaRPr lang="en-US" altLang="ko-KR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Summary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GB" b="0" i="0" dirty="0">
                <a:effectLst/>
                <a:latin typeface="-apple-system"/>
              </a:rPr>
              <a:t>The insights that were gotten from the data are.</a:t>
            </a:r>
            <a:endParaRPr lang="en-GB" i="0" dirty="0"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-apple-system"/>
              </a:rPr>
              <a:t>There has been upward trend of vehicles yearly in all the four junctions with junction 1 </a:t>
            </a:r>
          </a:p>
          <a:p>
            <a:pPr marL="0" indent="0"/>
            <a:r>
              <a:rPr lang="en-GB" b="0" i="0" dirty="0">
                <a:effectLst/>
                <a:latin typeface="-apple-system"/>
              </a:rPr>
              <a:t>having the highest upward trend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-apple-system"/>
              </a:rPr>
              <a:t>We notice an increase in the first and third </a:t>
            </a:r>
            <a:r>
              <a:rPr lang="en-GB" b="0" i="0" dirty="0" err="1">
                <a:effectLst/>
                <a:latin typeface="-apple-system"/>
              </a:rPr>
              <a:t>juction</a:t>
            </a:r>
            <a:r>
              <a:rPr lang="en-GB" b="0" i="0" dirty="0">
                <a:effectLst/>
                <a:latin typeface="-apple-system"/>
              </a:rPr>
              <a:t> around the month of June, this might </a:t>
            </a:r>
          </a:p>
          <a:p>
            <a:pPr marL="0" indent="0"/>
            <a:r>
              <a:rPr lang="en-GB" b="0" i="0" dirty="0">
                <a:effectLst/>
                <a:latin typeface="-apple-system"/>
              </a:rPr>
              <a:t>be due to summer activities that happen around that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-apple-system"/>
              </a:rPr>
              <a:t>We notice a daily increased Vehicular movement all the junctions except junction four </a:t>
            </a:r>
          </a:p>
          <a:p>
            <a:pPr marL="0" indent="0"/>
            <a:r>
              <a:rPr lang="en-GB" b="0" i="0" dirty="0">
                <a:effectLst/>
                <a:latin typeface="-apple-system"/>
              </a:rPr>
              <a:t>which started recording data from January 2017</a:t>
            </a:r>
            <a:endParaRPr lang="en-GB" i="0" dirty="0"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-apple-system"/>
              </a:rPr>
              <a:t>With the exception of junction 4, We notice the data increasing during the morning time, around 6am, stays steady throughout the afternoon, and decreases during the evening time around 8pm.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-apple-system"/>
              </a:rPr>
              <a:t>We also notice that we have less traffic during the weekend and steady traffic during the </a:t>
            </a:r>
          </a:p>
          <a:p>
            <a:pPr marL="0" indent="0"/>
            <a:r>
              <a:rPr lang="en-GB" b="0" i="0" dirty="0">
                <a:effectLst/>
                <a:latin typeface="-apple-system"/>
              </a:rPr>
              <a:t>weekdays.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-apple-system"/>
              </a:rPr>
              <a:t>Junction 4 was created to reduce the overall traffic situation on the axis which seemed to </a:t>
            </a:r>
          </a:p>
          <a:p>
            <a:pPr marL="0" indent="0"/>
            <a:r>
              <a:rPr lang="en-GB" b="0" i="0" dirty="0">
                <a:effectLst/>
                <a:latin typeface="-apple-system"/>
              </a:rPr>
              <a:t>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0" dirty="0">
                <a:latin typeface="-apple-system"/>
              </a:rPr>
              <a:t>The model that was used for traffic prediction for all the four networks was LGBM</a:t>
            </a:r>
            <a:endParaRPr lang="en-GB" b="0" i="0" dirty="0">
              <a:effectLst/>
              <a:latin typeface="-apple-system"/>
            </a:endParaRPr>
          </a:p>
          <a:p>
            <a:pPr marL="0" indent="0"/>
            <a:endParaRPr lang="en-GB" b="0" i="0" dirty="0"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GB" b="0" i="0" dirty="0">
              <a:effectLst/>
              <a:latin typeface="-apple-system"/>
            </a:endParaRP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253382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AIMS AND OBJECTIVES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	The aim of this project is to derive insights from this analysis and then build a model that can be used to predict traffic at particular times at the different junctions in the city.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47993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Dataset Description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	The Dataset was gotten from Kaggle and this </a:t>
            </a:r>
            <a:r>
              <a:rPr lang="en-GB" b="0" i="0" dirty="0">
                <a:effectLst/>
                <a:latin typeface="Inter"/>
              </a:rPr>
              <a:t>dataset contains 48.1k (48120) observations of the number of vehicles each hour in four different junctions:</a:t>
            </a:r>
            <a:br>
              <a:rPr lang="en-GB" dirty="0"/>
            </a:br>
            <a:r>
              <a:rPr lang="en-GB" b="0" i="0" dirty="0">
                <a:effectLst/>
                <a:latin typeface="Inter"/>
              </a:rPr>
              <a:t>1) </a:t>
            </a:r>
            <a:r>
              <a:rPr lang="en-GB" b="0" i="0" dirty="0" err="1">
                <a:effectLst/>
                <a:latin typeface="Inter"/>
              </a:rPr>
              <a:t>DateTime</a:t>
            </a:r>
            <a:br>
              <a:rPr lang="en-GB" dirty="0"/>
            </a:br>
            <a:r>
              <a:rPr lang="en-GB" b="0" i="0" dirty="0">
                <a:effectLst/>
                <a:latin typeface="Inter"/>
              </a:rPr>
              <a:t>2) </a:t>
            </a:r>
            <a:r>
              <a:rPr lang="en-GB" b="0" i="0" dirty="0" err="1">
                <a:effectLst/>
                <a:latin typeface="Inter"/>
              </a:rPr>
              <a:t>Juction</a:t>
            </a:r>
            <a:br>
              <a:rPr lang="en-GB" dirty="0"/>
            </a:br>
            <a:r>
              <a:rPr lang="en-GB" b="0" i="0" dirty="0">
                <a:effectLst/>
                <a:latin typeface="Inter"/>
              </a:rPr>
              <a:t>3) Vehicles</a:t>
            </a:r>
            <a:br>
              <a:rPr lang="en-GB" dirty="0"/>
            </a:br>
            <a:r>
              <a:rPr lang="en-GB" b="0" i="0" dirty="0">
                <a:effectLst/>
                <a:latin typeface="Inter"/>
              </a:rPr>
              <a:t>4) ID</a:t>
            </a:r>
            <a:endParaRPr lang="en-US" altLang="ko-KR" i="0" dirty="0"/>
          </a:p>
        </p:txBody>
      </p:sp>
    </p:spTree>
    <p:extLst>
      <p:ext uri="{BB962C8B-B14F-4D97-AF65-F5344CB8AC3E}">
        <p14:creationId xmlns:p14="http://schemas.microsoft.com/office/powerpoint/2010/main" val="3866517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Workflow</a:t>
            </a:r>
            <a:endParaRPr lang="ko-KR" altLang="en-US" dirty="0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593DCDD7-A74A-D68D-E996-F8F3F78BA8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9604912"/>
              </p:ext>
            </p:extLst>
          </p:nvPr>
        </p:nvGraphicFramePr>
        <p:xfrm>
          <a:off x="387350" y="1268413"/>
          <a:ext cx="8008938" cy="5113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4359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Wrangling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/>
              <a:t>The following steps were taken in the data wrangling process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i="0" dirty="0"/>
              <a:t>Converting the datetime column to date time object and extracting different time frames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i="0" dirty="0"/>
              <a:t>Different visualizations were created for each time frame.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i="0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76247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86772" y="1268760"/>
            <a:ext cx="8433700" cy="5112568"/>
          </a:xfrm>
        </p:spPr>
        <p:txBody>
          <a:bodyPr/>
          <a:lstStyle/>
          <a:p>
            <a:pPr rtl="0"/>
            <a:r>
              <a:rPr lang="en-GB" b="1" dirty="0">
                <a:solidFill>
                  <a:srgbClr val="000000"/>
                </a:solidFill>
                <a:effectLst/>
                <a:latin typeface="inherit"/>
              </a:rPr>
              <a:t>Total Vehicular Movement for each Junctions</a:t>
            </a:r>
          </a:p>
          <a:p>
            <a:pPr rtl="0"/>
            <a:r>
              <a:rPr lang="en-GB" sz="1400" dirty="0">
                <a:solidFill>
                  <a:srgbClr val="000000"/>
                </a:solidFill>
                <a:latin typeface="inherit"/>
              </a:rPr>
              <a:t>It  can be seen that Junction 1 has the highest cumulative vehicular movement over the date under consideration</a:t>
            </a:r>
            <a:endParaRPr lang="en-GB" sz="1400" dirty="0">
              <a:solidFill>
                <a:srgbClr val="000000"/>
              </a:solidFill>
              <a:effectLst/>
              <a:latin typeface="inherit"/>
            </a:endParaRPr>
          </a:p>
          <a:p>
            <a:pPr algn="l" rtl="0"/>
            <a:br>
              <a:rPr lang="en-GB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endParaRPr lang="en-GB" b="0" i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US" altLang="ko-K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032BC8-6F9B-6BD1-48E3-ABC7AB910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381179"/>
            <a:ext cx="7772400" cy="401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428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Visualization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000000"/>
                </a:solidFill>
                <a:latin typeface="Helvetica Neue" panose="02000503000000020004" pitchFamily="2" charset="0"/>
              </a:rPr>
              <a:t>V</a:t>
            </a:r>
            <a:r>
              <a:rPr lang="en-GB" b="1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ehicular movement volume per duration under review</a:t>
            </a:r>
          </a:p>
          <a:p>
            <a:r>
              <a:rPr lang="en-GB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Junction 1 has constant growing rate of vehicular movement</a:t>
            </a:r>
          </a:p>
          <a:p>
            <a:endParaRPr lang="en-GB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EE3892-1570-582A-F2C6-3BB2754E0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132856"/>
            <a:ext cx="7772400" cy="402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463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40251</TotalTime>
  <Words>954</Words>
  <Application>Microsoft Macintosh PowerPoint</Application>
  <PresentationFormat>On-screen Show (4:3)</PresentationFormat>
  <Paragraphs>134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Calibri</vt:lpstr>
      <vt:lpstr>Helvetica Neue</vt:lpstr>
      <vt:lpstr>Arial</vt:lpstr>
      <vt:lpstr>Inter</vt:lpstr>
      <vt:lpstr>맑은 고딕</vt:lpstr>
      <vt:lpstr>Courier New</vt:lpstr>
      <vt:lpstr>굴림체</vt:lpstr>
      <vt:lpstr>-apple-system</vt:lpstr>
      <vt:lpstr>Calibri Light</vt:lpstr>
      <vt:lpstr>inherit</vt:lpstr>
      <vt:lpstr>Office 테마</vt:lpstr>
      <vt:lpstr>TRAFFIC ANALYSIS AND   PREDICTION premier project by Team SciPy HDSC SUMMER COHORT 2022</vt:lpstr>
      <vt:lpstr>Active Team members</vt:lpstr>
      <vt:lpstr>Problem Statement</vt:lpstr>
      <vt:lpstr>AIMS AND OBJECTIVES</vt:lpstr>
      <vt:lpstr>Dataset Description</vt:lpstr>
      <vt:lpstr>Workflow</vt:lpstr>
      <vt:lpstr>Data Wrangling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Modelling Result for junction 1</vt:lpstr>
      <vt:lpstr>Modelling Result for junction 2</vt:lpstr>
      <vt:lpstr>Modelling Result for junction 3</vt:lpstr>
      <vt:lpstr>Modelling Result for junction 4</vt:lpstr>
      <vt:lpstr>Summary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etinosasere.imasuen@gmail.com</cp:lastModifiedBy>
  <cp:revision>3</cp:revision>
  <dcterms:created xsi:type="dcterms:W3CDTF">2010-02-01T08:03:16Z</dcterms:created>
  <dcterms:modified xsi:type="dcterms:W3CDTF">2022-10-24T07:01:24Z</dcterms:modified>
  <cp:category>www.slidemembers.com</cp:category>
</cp:coreProperties>
</file>

<file path=docProps/thumbnail.jpeg>
</file>